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8" r:id="rId4"/>
  </p:sldMasterIdLst>
  <p:notesMasterIdLst>
    <p:notesMasterId r:id="rId11"/>
  </p:notesMasterIdLst>
  <p:sldIdLst>
    <p:sldId id="256" r:id="rId5"/>
    <p:sldId id="312" r:id="rId6"/>
    <p:sldId id="307" r:id="rId7"/>
    <p:sldId id="1625" r:id="rId8"/>
    <p:sldId id="1626" r:id="rId9"/>
    <p:sldId id="306" r:id="rId10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3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184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51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06741-ED87-9142-AF7E-A4D0583AAF4B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DB80E-42CC-8940-AA4A-111B02A00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20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82D8BC44-84E4-EB40-8F8A-210CE3BA3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D308CA7A-2726-134F-B89F-18CD5C8000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521" y="1741309"/>
            <a:ext cx="8043995" cy="996307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660"/>
              </a:lnSpc>
              <a:defRPr sz="280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926BC515-E49E-EA4A-83AD-2130B6E15C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521" y="2928560"/>
            <a:ext cx="8043995" cy="848481"/>
          </a:xfrm>
          <a:prstGeom prst="rect">
            <a:avLst/>
          </a:prstGeom>
        </p:spPr>
        <p:txBody>
          <a:bodyPr anchor="t"/>
          <a:lstStyle>
            <a:lvl1pPr marL="0" marR="0" indent="0" algn="l" defTabSz="342892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 sz="2000">
                <a:solidFill>
                  <a:schemeClr val="tx1"/>
                </a:solidFill>
                <a:latin typeface="+mj-lt"/>
                <a:ea typeface="MS PGothic" panose="020B0600070205080204" pitchFamily="34" charset="-128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/>
              <a:t>サブタイトルを入力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D7A3C22A-0819-274B-A723-2A2E746BE5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4073" y="6471536"/>
            <a:ext cx="34428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50" dirty="0">
                <a:solidFill>
                  <a:schemeClr val="accent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CONFIDENTIAL </a:t>
            </a:r>
            <a:r>
              <a:rPr lang="ja-JP" altLang="en-US" sz="750">
                <a:solidFill>
                  <a:schemeClr val="accent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　</a:t>
            </a:r>
            <a:r>
              <a:rPr lang="en-US" altLang="ja-JP" sz="750" dirty="0">
                <a:solidFill>
                  <a:schemeClr val="accent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©  JCOM Co., Ltd.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2475A9D-9B43-6344-BEE4-48CA0E96A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416" y="4763589"/>
            <a:ext cx="1396451" cy="169267"/>
          </a:xfrm>
          <a:prstGeom prst="rect">
            <a:avLst/>
          </a:prstGeom>
        </p:spPr>
      </p:pic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F07FDE52-4E46-8E4C-979D-D6E7EE25B0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521" y="5083984"/>
            <a:ext cx="3061400" cy="2154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latin typeface="+mn-lt"/>
              </a:defRPr>
            </a:lvl1pPr>
            <a:lvl2pPr marL="342891" indent="0">
              <a:buFontTx/>
              <a:buNone/>
              <a:defRPr sz="1200"/>
            </a:lvl2pPr>
            <a:lvl3pPr marL="685782" indent="0">
              <a:buFontTx/>
              <a:buNone/>
              <a:defRPr sz="1200"/>
            </a:lvl3pPr>
            <a:lvl4pPr marL="1028674" indent="0">
              <a:buFontTx/>
              <a:buNone/>
              <a:defRPr sz="1200"/>
            </a:lvl4pPr>
            <a:lvl5pPr marL="1371566" indent="0">
              <a:buFontTx/>
              <a:buNone/>
              <a:defRPr sz="1200"/>
            </a:lvl5pPr>
          </a:lstStyle>
          <a:p>
            <a:pPr lvl="0"/>
            <a:r>
              <a:rPr kumimoji="1" lang="en-US" altLang="ja-JP" dirty="0" err="1"/>
              <a:t>xxxxxxxxx</a:t>
            </a:r>
            <a:r>
              <a:rPr kumimoji="1" lang="ja-JP" altLang="en-US"/>
              <a:t>部</a:t>
            </a:r>
          </a:p>
        </p:txBody>
      </p:sp>
      <p:sp>
        <p:nvSpPr>
          <p:cNvPr id="13" name="テキスト プレースホルダー 10">
            <a:extLst>
              <a:ext uri="{FF2B5EF4-FFF2-40B4-BE49-F238E27FC236}">
                <a16:creationId xmlns:a16="http://schemas.microsoft.com/office/drawing/2014/main" id="{CF67EB46-0625-2F4B-ACF7-5BB51D36D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521" y="4371203"/>
            <a:ext cx="3061400" cy="2154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latin typeface="+mn-lt"/>
              </a:defRPr>
            </a:lvl1pPr>
            <a:lvl2pPr marL="342891" indent="0">
              <a:buFontTx/>
              <a:buNone/>
              <a:defRPr sz="1200"/>
            </a:lvl2pPr>
            <a:lvl3pPr marL="685782" indent="0">
              <a:buFontTx/>
              <a:buNone/>
              <a:defRPr sz="1200"/>
            </a:lvl3pPr>
            <a:lvl4pPr marL="1028674" indent="0">
              <a:buFontTx/>
              <a:buNone/>
              <a:defRPr sz="1200"/>
            </a:lvl4pPr>
            <a:lvl5pPr marL="1371566" indent="0">
              <a:buFontTx/>
              <a:buNone/>
              <a:defRPr sz="1200"/>
            </a:lvl5pPr>
          </a:lstStyle>
          <a:p>
            <a:pPr lvl="0"/>
            <a:r>
              <a:rPr kumimoji="1" lang="en-US" altLang="ja-JP" dirty="0"/>
              <a:t>20xx</a:t>
            </a:r>
            <a:r>
              <a:rPr kumimoji="1" lang="ja-JP" altLang="en-US"/>
              <a:t>年</a:t>
            </a:r>
            <a:r>
              <a:rPr kumimoji="1" lang="en-US" altLang="ja-JP" dirty="0"/>
              <a:t>xx</a:t>
            </a:r>
            <a:r>
              <a:rPr kumimoji="1" lang="ja-JP" altLang="en-US"/>
              <a:t>月</a:t>
            </a:r>
            <a:r>
              <a:rPr kumimoji="1" lang="en-US" altLang="ja-JP" dirty="0"/>
              <a:t>xx</a:t>
            </a:r>
            <a:r>
              <a:rPr kumimoji="1" lang="ja-JP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3802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89E0237-F55D-D74C-BA1A-9EBDCCCADA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851" y="1296609"/>
            <a:ext cx="8500836" cy="48798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+mn-lt"/>
                <a:ea typeface="MS PGothic" panose="020B0600070205080204" pitchFamily="34" charset="-128"/>
              </a:defRPr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4F371A2A-352C-0748-938C-B56B791D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3" y="308344"/>
            <a:ext cx="7076407" cy="51036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j-lt"/>
                <a:ea typeface="MS PGothic" panose="020B0600070205080204" pitchFamily="34" charset="-128"/>
              </a:defRPr>
            </a:lvl1pPr>
          </a:lstStyle>
          <a:p>
            <a:r>
              <a:rPr kumimoji="1" lang="ja-JP" altLang="en-US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408877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794DD18-BB14-C146-ADE5-2C46F0D966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851" y="1296609"/>
            <a:ext cx="8500836" cy="48798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+mn-lt"/>
                <a:ea typeface="MS PGothic" panose="020B0600070205080204" pitchFamily="34" charset="-128"/>
              </a:defRPr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7C9BB4E-7C81-9B45-915E-3D5808184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3" y="308344"/>
            <a:ext cx="7076407" cy="51036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j-lt"/>
                <a:ea typeface="MS PGothic" panose="020B0600070205080204" pitchFamily="34" charset="-128"/>
              </a:defRPr>
            </a:lvl1pPr>
          </a:lstStyle>
          <a:p>
            <a:r>
              <a:rPr kumimoji="1" lang="ja-JP" altLang="en-US"/>
              <a:t>タイトルを入力 </a:t>
            </a:r>
          </a:p>
        </p:txBody>
      </p:sp>
    </p:spTree>
    <p:extLst>
      <p:ext uri="{BB962C8B-B14F-4D97-AF65-F5344CB8AC3E}">
        <p14:creationId xmlns:p14="http://schemas.microsoft.com/office/powerpoint/2010/main" val="371178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最終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B3FDD407-5BFC-FC4B-801B-784B219FB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3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6E9772-A19D-43E3-A030-CCC3490C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618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, 四角形&#10;&#10;自動的に生成された説明">
            <a:extLst>
              <a:ext uri="{FF2B5EF4-FFF2-40B4-BE49-F238E27FC236}">
                <a16:creationId xmlns:a16="http://schemas.microsoft.com/office/drawing/2014/main" id="{B2C9154C-6E98-6F43-9D64-A02AC02BF4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" name="Text Box 23">
            <a:extLst>
              <a:ext uri="{FF2B5EF4-FFF2-40B4-BE49-F238E27FC236}">
                <a16:creationId xmlns:a16="http://schemas.microsoft.com/office/drawing/2014/main" id="{73361D00-D10D-004F-9BD2-E1379470D3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4073" y="6471536"/>
            <a:ext cx="34428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50" dirty="0">
                <a:solidFill>
                  <a:schemeClr val="accent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CONFIDENTIAL </a:t>
            </a:r>
            <a:r>
              <a:rPr lang="ja-JP" altLang="en-US" sz="750">
                <a:solidFill>
                  <a:schemeClr val="accent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　</a:t>
            </a:r>
            <a:r>
              <a:rPr lang="en-US" altLang="ja-JP" sz="750" dirty="0">
                <a:solidFill>
                  <a:schemeClr val="accent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©  JCOM Co., Ltd.</a:t>
            </a: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AA239514-1E44-6A4F-A7D9-D5125B5440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16949" y="6541928"/>
            <a:ext cx="5270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fld id="{060619BD-AD02-4555-BDB7-1F4F09ED7F2D}" type="slidenum">
              <a:rPr lang="en-US" altLang="ja-JP" sz="750">
                <a:solidFill>
                  <a:schemeClr val="accent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/>
              <a:t>‹#›</a:t>
            </a:fld>
            <a:endParaRPr lang="en-US" altLang="ja-JP" sz="750" dirty="0">
              <a:solidFill>
                <a:schemeClr val="accent4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81" r:id="rId4"/>
    <p:sldLayoutId id="2147483684" r:id="rId5"/>
  </p:sldLayoutIdLst>
  <p:hf hdr="0" ftr="0" dt="0"/>
  <p:txStyles>
    <p:titleStyle>
      <a:lvl1pPr algn="l" defTabSz="342892" rtl="0" eaLnBrk="1" latinLnBrk="0" hangingPunct="1">
        <a:spcBef>
          <a:spcPct val="0"/>
        </a:spcBef>
        <a:buNone/>
        <a:defRPr kumimoji="1"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68" indent="-257168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5.jp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9897C2-AF31-7E47-8339-D78DE2D06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21" y="1741309"/>
            <a:ext cx="8043995" cy="963673"/>
          </a:xfrm>
        </p:spPr>
        <p:txBody>
          <a:bodyPr/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kumimoji="1"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放送枠提供企画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77E5FD-0047-2D46-841F-B76BD778C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LIVE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ニュースコーナー枠のご依頼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1CF2B6C-9746-804B-9F76-1292B1C44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5521" y="5083984"/>
            <a:ext cx="3169024" cy="215444"/>
          </a:xfrm>
        </p:spPr>
        <p:txBody>
          <a:bodyPr/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ジェイコム埼玉東日本・草加局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 descr="矢印&#10;&#10;自動的に生成された説明">
            <a:extLst>
              <a:ext uri="{FF2B5EF4-FFF2-40B4-BE49-F238E27FC236}">
                <a16:creationId xmlns:a16="http://schemas.microsoft.com/office/drawing/2014/main" id="{33D182B2-38FD-4F68-99D1-2D51B5991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1" y="1773940"/>
            <a:ext cx="931043" cy="93104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E88318B-201B-4A25-82FA-EFEED443C3C1}"/>
              </a:ext>
            </a:extLst>
          </p:cNvPr>
          <p:cNvSpPr/>
          <p:nvPr/>
        </p:nvSpPr>
        <p:spPr>
          <a:xfrm>
            <a:off x="525521" y="4144251"/>
            <a:ext cx="186852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54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2DA5D8D-400E-4D88-A4ED-9CB489D79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508" y="1296988"/>
            <a:ext cx="7949747" cy="4879975"/>
          </a:xfr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BB4C1C28-35A5-4EE1-BDF6-22CE45B6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コミュニティーチャンネルについて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8A7C48B7-8697-48E4-9D7D-9EEBA50B290A}"/>
              </a:ext>
            </a:extLst>
          </p:cNvPr>
          <p:cNvSpPr/>
          <p:nvPr/>
        </p:nvSpPr>
        <p:spPr>
          <a:xfrm>
            <a:off x="4738254" y="2290618"/>
            <a:ext cx="655781" cy="277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63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18F40E3-EEB7-2045-8D17-5BF4C323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</a:p>
        </p:txBody>
      </p:sp>
      <p:sp>
        <p:nvSpPr>
          <p:cNvPr id="5" name="タイトル 2">
            <a:extLst>
              <a:ext uri="{FF2B5EF4-FFF2-40B4-BE49-F238E27FC236}">
                <a16:creationId xmlns:a16="http://schemas.microsoft.com/office/drawing/2014/main" id="{F420FA95-8134-440A-9DE2-B661626AAFAF}"/>
              </a:ext>
            </a:extLst>
          </p:cNvPr>
          <p:cNvSpPr txBox="1">
            <a:spLocks/>
          </p:cNvSpPr>
          <p:nvPr/>
        </p:nvSpPr>
        <p:spPr>
          <a:xfrm>
            <a:off x="1753301" y="340901"/>
            <a:ext cx="6148733" cy="510364"/>
          </a:xfrm>
          <a:prstGeom prst="rect">
            <a:avLst/>
          </a:prstGeom>
        </p:spPr>
        <p:txBody>
          <a:bodyPr/>
          <a:lstStyle>
            <a:lvl1pPr algn="l" defTabSz="342892" rtl="0" eaLnBrk="1" latinLnBrk="0" hangingPunct="1">
              <a:spcBef>
                <a:spcPct val="0"/>
              </a:spcBef>
              <a:buNone/>
              <a:defRPr kumimoji="1" sz="2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コーナー枠の提供企画　概要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4FA3C2F-FDD6-4342-A066-F821F1506648}"/>
              </a:ext>
            </a:extLst>
          </p:cNvPr>
          <p:cNvSpPr/>
          <p:nvPr/>
        </p:nvSpPr>
        <p:spPr bwMode="auto">
          <a:xfrm>
            <a:off x="254921" y="1207424"/>
            <a:ext cx="8362147" cy="271005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marR="0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番組コーナーについて</a:t>
            </a:r>
            <a:endParaRPr kumimoji="1" lang="en-US" altLang="ja-JP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52D06B9-73A7-4123-8A7D-842D2206E4EB}"/>
              </a:ext>
            </a:extLst>
          </p:cNvPr>
          <p:cNvSpPr/>
          <p:nvPr/>
        </p:nvSpPr>
        <p:spPr bwMode="auto">
          <a:xfrm>
            <a:off x="254918" y="1218221"/>
            <a:ext cx="8362147" cy="2682048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ja-JP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BA05BF-7F71-4D02-A5B9-53487E68645C}"/>
              </a:ext>
            </a:extLst>
          </p:cNvPr>
          <p:cNvSpPr txBox="1"/>
          <p:nvPr/>
        </p:nvSpPr>
        <p:spPr>
          <a:xfrm>
            <a:off x="189809" y="1436073"/>
            <a:ext cx="842725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番組コーナー提供時期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algn="l"/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◆ 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月より開始予定  ◆タイトル</a:t>
            </a:r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放送時間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algn="l"/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◆ 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</a:t>
            </a:r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紹介店舗数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algn="l"/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◆ 八潮市内にあるお店の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を紹介していく。（隔週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店舗、月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店舗放送を予定）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【1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店舗の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タイム内容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◆ 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店舗の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タイムは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秒間として、場所おすすめ、</a:t>
            </a:r>
            <a:r>
              <a:rPr lang="en-US" altLang="ja-JP" sz="9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etc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紹介。　　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8BD54C3-7176-480F-91D5-95DF7DE5EE48}"/>
              </a:ext>
            </a:extLst>
          </p:cNvPr>
          <p:cNvSpPr/>
          <p:nvPr/>
        </p:nvSpPr>
        <p:spPr bwMode="auto">
          <a:xfrm>
            <a:off x="261972" y="4244845"/>
            <a:ext cx="8362147" cy="271005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marR="0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番組コーナー</a:t>
            </a:r>
            <a:r>
              <a:rPr kumimoji="1" lang="ja-JP" altLang="en-US" sz="1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放送枠スケジュールについて</a:t>
            </a:r>
            <a:endParaRPr kumimoji="1" lang="en-US" altLang="ja-JP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3B27987-72D5-4E6B-9BA7-054E09FA2FE9}"/>
              </a:ext>
            </a:extLst>
          </p:cNvPr>
          <p:cNvSpPr/>
          <p:nvPr/>
        </p:nvSpPr>
        <p:spPr bwMode="auto">
          <a:xfrm>
            <a:off x="261974" y="4515850"/>
            <a:ext cx="8362147" cy="1755785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ja-JP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7AD972-E5FD-4601-83F5-CDEF83C00BEA}"/>
              </a:ext>
            </a:extLst>
          </p:cNvPr>
          <p:cNvSpPr txBox="1"/>
          <p:nvPr/>
        </p:nvSpPr>
        <p:spPr>
          <a:xfrm>
            <a:off x="196864" y="4491039"/>
            <a:ext cx="9600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放送枠</a:t>
            </a:r>
            <a:r>
              <a:rPr kumimoji="1"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80BF75-5BD4-4848-A56B-367F11F69651}"/>
              </a:ext>
            </a:extLst>
          </p:cNvPr>
          <p:cNvSpPr txBox="1"/>
          <p:nvPr/>
        </p:nvSpPr>
        <p:spPr>
          <a:xfrm>
            <a:off x="203917" y="4677666"/>
            <a:ext cx="80419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　　　　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LIVE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ニュースの放送枠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分を使う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" name="図 19" descr="矢印&#10;&#10;自動的に生成された説明">
            <a:extLst>
              <a:ext uri="{FF2B5EF4-FFF2-40B4-BE49-F238E27FC236}">
                <a16:creationId xmlns:a16="http://schemas.microsoft.com/office/drawing/2014/main" id="{1140FC5C-1969-4877-9226-340E1A19CD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8" y="4652781"/>
            <a:ext cx="265213" cy="265213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FFFBA92-4E8A-4BEA-ACCB-BA8772330036}"/>
              </a:ext>
            </a:extLst>
          </p:cNvPr>
          <p:cNvSpPr txBox="1"/>
          <p:nvPr/>
        </p:nvSpPr>
        <p:spPr>
          <a:xfrm>
            <a:off x="564798" y="4919361"/>
            <a:ext cx="10755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分内訳</a:t>
            </a:r>
            <a:r>
              <a:rPr kumimoji="1"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785AD8B-D3B8-4CC2-94B6-23EF2A7ECFB5}"/>
              </a:ext>
            </a:extLst>
          </p:cNvPr>
          <p:cNvSpPr txBox="1"/>
          <p:nvPr/>
        </p:nvSpPr>
        <p:spPr>
          <a:xfrm>
            <a:off x="459688" y="5152906"/>
            <a:ext cx="1180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◆前振り  　 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◆①店舗     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◆②店舗　　 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　　　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◆③店舗　　 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◆後振り     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左大かっこ 8">
            <a:extLst>
              <a:ext uri="{FF2B5EF4-FFF2-40B4-BE49-F238E27FC236}">
                <a16:creationId xmlns:a16="http://schemas.microsoft.com/office/drawing/2014/main" id="{F2D14640-D9F4-47AF-B70C-0E92CA817A3C}"/>
              </a:ext>
            </a:extLst>
          </p:cNvPr>
          <p:cNvSpPr/>
          <p:nvPr/>
        </p:nvSpPr>
        <p:spPr>
          <a:xfrm>
            <a:off x="336703" y="5095063"/>
            <a:ext cx="83340" cy="109572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0" name="右大かっこ 9">
            <a:extLst>
              <a:ext uri="{FF2B5EF4-FFF2-40B4-BE49-F238E27FC236}">
                <a16:creationId xmlns:a16="http://schemas.microsoft.com/office/drawing/2014/main" id="{6CDE2B97-4648-4A97-A17C-73DB4FA2EC52}"/>
              </a:ext>
            </a:extLst>
          </p:cNvPr>
          <p:cNvSpPr/>
          <p:nvPr/>
        </p:nvSpPr>
        <p:spPr>
          <a:xfrm>
            <a:off x="1470964" y="5100889"/>
            <a:ext cx="83340" cy="1089896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BC8DC79-332B-4B13-8885-32C3A52DE09A}"/>
              </a:ext>
            </a:extLst>
          </p:cNvPr>
          <p:cNvSpPr txBox="1"/>
          <p:nvPr/>
        </p:nvSpPr>
        <p:spPr>
          <a:xfrm>
            <a:off x="2047729" y="4930458"/>
            <a:ext cx="9600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CM</a:t>
            </a:r>
            <a:r>
              <a: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枠</a:t>
            </a:r>
            <a:r>
              <a:rPr kumimoji="1"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5B2D6CA-6F62-480F-B116-FDC6558FE86E}"/>
              </a:ext>
            </a:extLst>
          </p:cNvPr>
          <p:cNvSpPr txBox="1"/>
          <p:nvPr/>
        </p:nvSpPr>
        <p:spPr>
          <a:xfrm>
            <a:off x="1924653" y="5237686"/>
            <a:ext cx="10965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店舗　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A7594FE-BE01-4CA9-A611-5C2534F2B6D3}"/>
              </a:ext>
            </a:extLst>
          </p:cNvPr>
          <p:cNvSpPr txBox="1"/>
          <p:nvPr/>
        </p:nvSpPr>
        <p:spPr>
          <a:xfrm>
            <a:off x="1708548" y="5492313"/>
            <a:ext cx="16572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◆最大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店舗可能性あり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44C33C0-D37C-4A3D-AC5D-2B1D39308576}"/>
              </a:ext>
            </a:extLst>
          </p:cNvPr>
          <p:cNvSpPr txBox="1"/>
          <p:nvPr/>
        </p:nvSpPr>
        <p:spPr>
          <a:xfrm>
            <a:off x="1717512" y="5763463"/>
            <a:ext cx="15968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◆放送枠は前振り、後振りの枠調整で確保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左大かっこ 42">
            <a:extLst>
              <a:ext uri="{FF2B5EF4-FFF2-40B4-BE49-F238E27FC236}">
                <a16:creationId xmlns:a16="http://schemas.microsoft.com/office/drawing/2014/main" id="{DB891AC9-507C-417E-AC5E-94CFE1E74135}"/>
              </a:ext>
            </a:extLst>
          </p:cNvPr>
          <p:cNvSpPr/>
          <p:nvPr/>
        </p:nvSpPr>
        <p:spPr>
          <a:xfrm>
            <a:off x="1663781" y="5095063"/>
            <a:ext cx="89520" cy="1095907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44" name="右大かっこ 43">
            <a:extLst>
              <a:ext uri="{FF2B5EF4-FFF2-40B4-BE49-F238E27FC236}">
                <a16:creationId xmlns:a16="http://schemas.microsoft.com/office/drawing/2014/main" id="{4D26F7EB-639F-4B75-88F5-74D6F6C387C7}"/>
              </a:ext>
            </a:extLst>
          </p:cNvPr>
          <p:cNvSpPr/>
          <p:nvPr/>
        </p:nvSpPr>
        <p:spPr>
          <a:xfrm>
            <a:off x="3086341" y="5095064"/>
            <a:ext cx="121250" cy="1104908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DF94DF-5880-4B1F-8317-0074E9BA9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14" y="1829758"/>
            <a:ext cx="1129234" cy="21521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CD89921-B479-4E37-A3E8-9ED1CF6FC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74" y="448800"/>
            <a:ext cx="1293666" cy="2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3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D5F36D20-2438-49BA-950F-4130412AA2C1}"/>
              </a:ext>
            </a:extLst>
          </p:cNvPr>
          <p:cNvSpPr txBox="1">
            <a:spLocks/>
          </p:cNvSpPr>
          <p:nvPr/>
        </p:nvSpPr>
        <p:spPr bwMode="auto">
          <a:xfrm>
            <a:off x="257175" y="139700"/>
            <a:ext cx="72374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defRPr/>
            </a:pPr>
            <a:r>
              <a:rPr lang="ja-JP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サービスエリア</a:t>
            </a:r>
            <a:r>
              <a:rPr lang="ja-JP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｜ ジェイコム埼玉・東日本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CBE354F-2088-432B-B3FA-D99E07101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1916"/>
            <a:ext cx="9144000" cy="7458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36000" bIns="72000" anchor="ctr"/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・埼玉県の総世帯数：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313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万世帯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・埼玉県内サービスエリア：</a:t>
            </a:r>
            <a:r>
              <a:rPr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252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万世帯　</a:t>
            </a: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カバー率：約</a:t>
            </a: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80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84" name="グループ化 283">
            <a:extLst>
              <a:ext uri="{FF2B5EF4-FFF2-40B4-BE49-F238E27FC236}">
                <a16:creationId xmlns:a16="http://schemas.microsoft.com/office/drawing/2014/main" id="{21031736-B9A8-425D-9823-7268C79DE3F4}"/>
              </a:ext>
            </a:extLst>
          </p:cNvPr>
          <p:cNvGrpSpPr/>
          <p:nvPr/>
        </p:nvGrpSpPr>
        <p:grpSpPr>
          <a:xfrm>
            <a:off x="5308829" y="2063125"/>
            <a:ext cx="4516431" cy="981026"/>
            <a:chOff x="5239353" y="1750391"/>
            <a:chExt cx="4516431" cy="981026"/>
          </a:xfrm>
        </p:grpSpPr>
        <p:sp>
          <p:nvSpPr>
            <p:cNvPr id="7" name="AutoShape 169">
              <a:extLst>
                <a:ext uri="{FF2B5EF4-FFF2-40B4-BE49-F238E27FC236}">
                  <a16:creationId xmlns:a16="http://schemas.microsoft.com/office/drawing/2014/main" id="{0E89A081-B6F4-4576-B48C-F7E1A85B3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353" y="1890927"/>
              <a:ext cx="2290704" cy="309683"/>
            </a:xfrm>
            <a:prstGeom prst="roundRect">
              <a:avLst>
                <a:gd name="adj" fmla="val 784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ｺﾐｭﾆﾃｨﾁｬﾝﾈﾙ視聴可能世帯数</a:t>
              </a:r>
              <a:endPara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0" name="AutoShape 169">
              <a:extLst>
                <a:ext uri="{FF2B5EF4-FFF2-40B4-BE49-F238E27FC236}">
                  <a16:creationId xmlns:a16="http://schemas.microsoft.com/office/drawing/2014/main" id="{8D96709B-C094-40BE-B7C7-EDE7CAE11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8790" y="2260942"/>
              <a:ext cx="2513776" cy="470475"/>
            </a:xfrm>
            <a:prstGeom prst="roundRect">
              <a:avLst>
                <a:gd name="adj" fmla="val 784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県内 ジェイコム局数</a:t>
              </a:r>
              <a:endPara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61" name="AutoShape 169">
              <a:extLst>
                <a:ext uri="{FF2B5EF4-FFF2-40B4-BE49-F238E27FC236}">
                  <a16:creationId xmlns:a16="http://schemas.microsoft.com/office/drawing/2014/main" id="{41BC74D3-C2D8-4230-9121-7E8EF3B4A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2505" y="1750391"/>
              <a:ext cx="1855637" cy="459269"/>
            </a:xfrm>
            <a:prstGeom prst="roundRect">
              <a:avLst>
                <a:gd name="adj" fmla="val 784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約</a:t>
              </a:r>
              <a:r>
                <a:rPr lang="en-US" altLang="ja-JP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140</a:t>
              </a: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万世帯</a:t>
              </a:r>
              <a:endPara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3" name="AutoShape 169">
              <a:extLst>
                <a:ext uri="{FF2B5EF4-FFF2-40B4-BE49-F238E27FC236}">
                  <a16:creationId xmlns:a16="http://schemas.microsoft.com/office/drawing/2014/main" id="{EF339486-4B51-467A-A3FC-D2A575394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491" y="2254778"/>
              <a:ext cx="4495293" cy="422471"/>
            </a:xfrm>
            <a:prstGeom prst="roundRect">
              <a:avLst>
                <a:gd name="adj" fmla="val 784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4" name="AutoShape 169">
              <a:extLst>
                <a:ext uri="{FF2B5EF4-FFF2-40B4-BE49-F238E27FC236}">
                  <a16:creationId xmlns:a16="http://schemas.microsoft.com/office/drawing/2014/main" id="{0E7B36CB-5322-4BB7-AC46-01D15BDD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940" y="2254778"/>
              <a:ext cx="1081891" cy="470475"/>
            </a:xfrm>
            <a:prstGeom prst="roundRect">
              <a:avLst>
                <a:gd name="adj" fmla="val 784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10</a:t>
              </a:r>
              <a:r>
                <a:rPr lang="ja-JP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局</a:t>
              </a:r>
              <a:endPara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69FE56BE-F8F8-4DDC-BFEC-AEB5A45A8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512" y="3182957"/>
            <a:ext cx="3589329" cy="174725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BEB98BE-DF5F-4360-A1D1-D1EAD2CDE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0" y="2188557"/>
            <a:ext cx="90582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9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D5F36D20-2438-49BA-950F-4130412AA2C1}"/>
              </a:ext>
            </a:extLst>
          </p:cNvPr>
          <p:cNvSpPr txBox="1">
            <a:spLocks/>
          </p:cNvSpPr>
          <p:nvPr/>
        </p:nvSpPr>
        <p:spPr bwMode="auto">
          <a:xfrm>
            <a:off x="257175" y="139700"/>
            <a:ext cx="72374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defRPr/>
            </a:pPr>
            <a:r>
              <a:rPr lang="ja-JP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八潮市</a:t>
            </a:r>
            <a:r>
              <a:rPr lang="ja-JP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｜ サービスエリア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CBE354F-2088-432B-B3FA-D99E07101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4086"/>
            <a:ext cx="9144000" cy="745856"/>
          </a:xfrm>
          <a:prstGeom prst="rect">
            <a:avLst/>
          </a:prstGeom>
          <a:noFill/>
          <a:ln>
            <a:noFill/>
          </a:ln>
        </p:spPr>
        <p:txBody>
          <a:bodyPr tIns="36000" bIns="72000" anchor="ctr"/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・</a:t>
            </a:r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八潮市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の総世帯数：</a:t>
            </a:r>
            <a:r>
              <a: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44,834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世帯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・八潮市内サービスエリア：</a:t>
            </a:r>
            <a:r>
              <a:rPr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34,970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世帯　</a:t>
            </a: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カバー率：約</a:t>
            </a: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78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84" name="グループ化 283">
            <a:extLst>
              <a:ext uri="{FF2B5EF4-FFF2-40B4-BE49-F238E27FC236}">
                <a16:creationId xmlns:a16="http://schemas.microsoft.com/office/drawing/2014/main" id="{21031736-B9A8-425D-9823-7268C79DE3F4}"/>
              </a:ext>
            </a:extLst>
          </p:cNvPr>
          <p:cNvGrpSpPr/>
          <p:nvPr/>
        </p:nvGrpSpPr>
        <p:grpSpPr>
          <a:xfrm>
            <a:off x="1364012" y="1895654"/>
            <a:ext cx="5279212" cy="892488"/>
            <a:chOff x="5018193" y="1783014"/>
            <a:chExt cx="5125083" cy="931127"/>
          </a:xfrm>
        </p:grpSpPr>
        <p:sp>
          <p:nvSpPr>
            <p:cNvPr id="7" name="AutoShape 169">
              <a:extLst>
                <a:ext uri="{FF2B5EF4-FFF2-40B4-BE49-F238E27FC236}">
                  <a16:creationId xmlns:a16="http://schemas.microsoft.com/office/drawing/2014/main" id="{0E89A081-B6F4-4576-B48C-F7E1A85B3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193" y="1890927"/>
              <a:ext cx="2290704" cy="309683"/>
            </a:xfrm>
            <a:prstGeom prst="roundRect">
              <a:avLst>
                <a:gd name="adj" fmla="val 784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・ｺﾐｭﾆﾃｨﾁｬﾝﾈﾙ視聴可能世帯数</a:t>
              </a:r>
              <a:endPara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1" name="AutoShape 169">
              <a:extLst>
                <a:ext uri="{FF2B5EF4-FFF2-40B4-BE49-F238E27FC236}">
                  <a16:creationId xmlns:a16="http://schemas.microsoft.com/office/drawing/2014/main" id="{41BC74D3-C2D8-4230-9121-7E8EF3B4A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7639" y="1783014"/>
              <a:ext cx="1855637" cy="459269"/>
            </a:xfrm>
            <a:prstGeom prst="roundRect">
              <a:avLst>
                <a:gd name="adj" fmla="val 784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21,011</a:t>
              </a: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世帯</a:t>
              </a:r>
              <a:endPara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2" name="AutoShape 169">
              <a:extLst>
                <a:ext uri="{FF2B5EF4-FFF2-40B4-BE49-F238E27FC236}">
                  <a16:creationId xmlns:a16="http://schemas.microsoft.com/office/drawing/2014/main" id="{D8E452F8-84A4-4AEB-BEC2-7E9EDB85E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5144" y="2077758"/>
              <a:ext cx="1580313" cy="636383"/>
            </a:xfrm>
            <a:prstGeom prst="roundRect">
              <a:avLst>
                <a:gd name="adj" fmla="val 784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49B600F9-62D0-4445-92BE-DD3D0A159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93" y="2405012"/>
            <a:ext cx="4021614" cy="40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5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AFA5A18-0342-4B77-9230-8A6311FBA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59" y="4268518"/>
            <a:ext cx="1312782" cy="101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9A6438DA-41AF-4ADD-A64D-C40CDFB03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7362" y="2133858"/>
            <a:ext cx="2832723" cy="159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618F40E3-EEB7-2045-8D17-5BF4C323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</a:p>
        </p:txBody>
      </p:sp>
      <p:pic>
        <p:nvPicPr>
          <p:cNvPr id="4" name="図 3" descr="矢印&#10;&#10;自動的に生成された説明">
            <a:extLst>
              <a:ext uri="{FF2B5EF4-FFF2-40B4-BE49-F238E27FC236}">
                <a16:creationId xmlns:a16="http://schemas.microsoft.com/office/drawing/2014/main" id="{4962E0C2-351A-4FCD-9F43-A84C3DCE2B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205398"/>
            <a:ext cx="624108" cy="624108"/>
          </a:xfrm>
          <a:prstGeom prst="rect">
            <a:avLst/>
          </a:prstGeom>
        </p:spPr>
      </p:pic>
      <p:sp>
        <p:nvSpPr>
          <p:cNvPr id="5" name="タイトル 2">
            <a:extLst>
              <a:ext uri="{FF2B5EF4-FFF2-40B4-BE49-F238E27FC236}">
                <a16:creationId xmlns:a16="http://schemas.microsoft.com/office/drawing/2014/main" id="{F420FA95-8134-440A-9DE2-B661626AAFAF}"/>
              </a:ext>
            </a:extLst>
          </p:cNvPr>
          <p:cNvSpPr txBox="1">
            <a:spLocks/>
          </p:cNvSpPr>
          <p:nvPr/>
        </p:nvSpPr>
        <p:spPr>
          <a:xfrm>
            <a:off x="947959" y="305674"/>
            <a:ext cx="6148733" cy="510364"/>
          </a:xfrm>
          <a:prstGeom prst="rect">
            <a:avLst/>
          </a:prstGeom>
        </p:spPr>
        <p:txBody>
          <a:bodyPr/>
          <a:lstStyle>
            <a:lvl1pPr algn="l" defTabSz="342892" rtl="0" eaLnBrk="1" latinLnBrk="0" hangingPunct="1">
              <a:spcBef>
                <a:spcPct val="0"/>
              </a:spcBef>
              <a:buNone/>
              <a:defRPr kumimoji="1" sz="2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コーナー枠の提供企画　放送内容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4FA3C2F-FDD6-4342-A066-F821F1506648}"/>
              </a:ext>
            </a:extLst>
          </p:cNvPr>
          <p:cNvSpPr/>
          <p:nvPr/>
        </p:nvSpPr>
        <p:spPr bwMode="auto">
          <a:xfrm>
            <a:off x="254921" y="1207424"/>
            <a:ext cx="8362147" cy="271005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marR="0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撮影イメージ</a:t>
            </a:r>
            <a:endParaRPr kumimoji="1" lang="en-US" altLang="ja-JP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52D06B9-73A7-4123-8A7D-842D2206E4EB}"/>
              </a:ext>
            </a:extLst>
          </p:cNvPr>
          <p:cNvSpPr/>
          <p:nvPr/>
        </p:nvSpPr>
        <p:spPr bwMode="auto">
          <a:xfrm>
            <a:off x="254921" y="1491634"/>
            <a:ext cx="8362147" cy="4973821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BA05BF-7F71-4D02-A5B9-53487E68645C}"/>
              </a:ext>
            </a:extLst>
          </p:cNvPr>
          <p:cNvSpPr txBox="1"/>
          <p:nvPr/>
        </p:nvSpPr>
        <p:spPr>
          <a:xfrm>
            <a:off x="254921" y="1496496"/>
            <a:ext cx="8178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コロナで大変だったお店を中心に紹介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9A8172B6-6460-46F2-9F28-70514FC0F5DE}"/>
              </a:ext>
            </a:extLst>
          </p:cNvPr>
          <p:cNvSpPr/>
          <p:nvPr/>
        </p:nvSpPr>
        <p:spPr>
          <a:xfrm>
            <a:off x="626492" y="2049738"/>
            <a:ext cx="3386598" cy="192880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0CB1EC2-B9B4-47A4-9808-CF406388EDD5}"/>
              </a:ext>
            </a:extLst>
          </p:cNvPr>
          <p:cNvSpPr/>
          <p:nvPr/>
        </p:nvSpPr>
        <p:spPr>
          <a:xfrm>
            <a:off x="4742960" y="4294362"/>
            <a:ext cx="3386598" cy="192880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E845EEA-DC84-43A4-820B-D186945B1294}"/>
              </a:ext>
            </a:extLst>
          </p:cNvPr>
          <p:cNvSpPr/>
          <p:nvPr/>
        </p:nvSpPr>
        <p:spPr>
          <a:xfrm>
            <a:off x="635905" y="4247658"/>
            <a:ext cx="3386598" cy="192880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177F02D-3D5E-4369-A0CE-212E50BA7D38}"/>
              </a:ext>
            </a:extLst>
          </p:cNvPr>
          <p:cNvSpPr/>
          <p:nvPr/>
        </p:nvSpPr>
        <p:spPr>
          <a:xfrm>
            <a:off x="4770520" y="2029862"/>
            <a:ext cx="3386598" cy="194052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Picture 12" descr="スマートフォンを載せたミニ三脚のイラスト | かわいいフリー素材集 いらすとや">
            <a:extLst>
              <a:ext uri="{FF2B5EF4-FFF2-40B4-BE49-F238E27FC236}">
                <a16:creationId xmlns:a16="http://schemas.microsoft.com/office/drawing/2014/main" id="{0ECF6DEF-9097-4D15-BC9A-7CC65D53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5" y="2133809"/>
            <a:ext cx="725673" cy="8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スーパーの店長のイラスト | かわいいフリー素材集 いらすとや">
            <a:extLst>
              <a:ext uri="{FF2B5EF4-FFF2-40B4-BE49-F238E27FC236}">
                <a16:creationId xmlns:a16="http://schemas.microsoft.com/office/drawing/2014/main" id="{9507F971-685E-454A-84BF-BCF44ACA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64" y="2388071"/>
            <a:ext cx="466492" cy="95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記者・新聞記者のイラスト | かわいいフリー素材集 いらすとや">
            <a:extLst>
              <a:ext uri="{FF2B5EF4-FFF2-40B4-BE49-F238E27FC236}">
                <a16:creationId xmlns:a16="http://schemas.microsoft.com/office/drawing/2014/main" id="{87638200-63C5-4C46-B689-ED458D3B1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53" y="2295171"/>
            <a:ext cx="575754" cy="91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77A7392-1E3A-4F60-9117-8135D7DEC80E}"/>
              </a:ext>
            </a:extLst>
          </p:cNvPr>
          <p:cNvSpPr txBox="1"/>
          <p:nvPr/>
        </p:nvSpPr>
        <p:spPr>
          <a:xfrm>
            <a:off x="1432430" y="3708772"/>
            <a:ext cx="28230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◆店長に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分インタビュー</a:t>
            </a:r>
            <a:endParaRPr kumimoji="1" lang="en-US" altLang="ja-JP" sz="1100" dirty="0">
              <a:latin typeface="+mn-ea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89CD17C-7DAB-48B5-8E99-FBC394A304C0}"/>
              </a:ext>
            </a:extLst>
          </p:cNvPr>
          <p:cNvSpPr txBox="1"/>
          <p:nvPr/>
        </p:nvSpPr>
        <p:spPr>
          <a:xfrm>
            <a:off x="5572600" y="3682550"/>
            <a:ext cx="17273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◆外観と店内の紹介映像</a:t>
            </a:r>
            <a:endParaRPr kumimoji="1" lang="en-US" altLang="ja-JP" sz="1100" dirty="0">
              <a:latin typeface="+mn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14F6F0C-91BB-4298-BE30-5A7885E850CF}"/>
              </a:ext>
            </a:extLst>
          </p:cNvPr>
          <p:cNvSpPr txBox="1"/>
          <p:nvPr/>
        </p:nvSpPr>
        <p:spPr>
          <a:xfrm>
            <a:off x="1487130" y="5900347"/>
            <a:ext cx="32611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◆商品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品紹介映像</a:t>
            </a:r>
            <a:endParaRPr kumimoji="1" lang="en-US" altLang="ja-JP" sz="1100" dirty="0">
              <a:latin typeface="+mn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D8C19C4-2F03-439F-B41D-149926E47FE0}"/>
              </a:ext>
            </a:extLst>
          </p:cNvPr>
          <p:cNvSpPr txBox="1"/>
          <p:nvPr/>
        </p:nvSpPr>
        <p:spPr>
          <a:xfrm>
            <a:off x="5660396" y="5900347"/>
            <a:ext cx="32611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◆働いてるところの映像</a:t>
            </a:r>
            <a:endParaRPr kumimoji="1" lang="en-US" altLang="ja-JP" sz="1100" dirty="0">
              <a:latin typeface="+mn-ea"/>
            </a:endParaRPr>
          </a:p>
        </p:txBody>
      </p:sp>
      <p:pic>
        <p:nvPicPr>
          <p:cNvPr id="34" name="Picture 18">
            <a:extLst>
              <a:ext uri="{FF2B5EF4-FFF2-40B4-BE49-F238E27FC236}">
                <a16:creationId xmlns:a16="http://schemas.microsoft.com/office/drawing/2014/main" id="{FFBE24A4-D355-4722-99F4-6896BE4A5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6320" y="2340854"/>
            <a:ext cx="1727319" cy="9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24636553-DF74-44C6-9993-93D62052B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08" y="2074044"/>
            <a:ext cx="1381024" cy="13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>
            <a:extLst>
              <a:ext uri="{FF2B5EF4-FFF2-40B4-BE49-F238E27FC236}">
                <a16:creationId xmlns:a16="http://schemas.microsoft.com/office/drawing/2014/main" id="{0FEA76C2-D7C3-48F5-8275-EFECC7FC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53" y="4348518"/>
            <a:ext cx="1045262" cy="9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8208FC-A6B2-4E59-BC8B-92AC68FA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1" y="4785237"/>
            <a:ext cx="1254480" cy="12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C19CCB2-E686-40A6-9BAD-FCC398BA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14" y="4374586"/>
            <a:ext cx="1222365" cy="149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14601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0622_JCOM_PowerPoint_4_3" id="{F9C9840C-A317-4C08-9A46-F7577A6980E7}" vid="{6FE979CC-89B2-454B-AF5E-2EE0282EB36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F79293A1B767E4C86CA8081B995DB11" ma:contentTypeVersion="2" ma:contentTypeDescription="新しいドキュメントを作成します。" ma:contentTypeScope="" ma:versionID="8e8b6f9fa4a80c99f745862fb9bba9d1">
  <xsd:schema xmlns:xsd="http://www.w3.org/2001/XMLSchema" xmlns:xs="http://www.w3.org/2001/XMLSchema" xmlns:p="http://schemas.microsoft.com/office/2006/metadata/properties" xmlns:ns2="0acb83de-9089-48a2-a138-fc2a8307db63" targetNamespace="http://schemas.microsoft.com/office/2006/metadata/properties" ma:root="true" ma:fieldsID="8b7a56096f40f074b55046278b68ef63" ns2:_="">
    <xsd:import namespace="0acb83de-9089-48a2-a138-fc2a8307db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b83de-9089-48a2-a138-fc2a8307d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B62B29-94DE-47EB-9EDF-218C4CFA33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cb83de-9089-48a2-a138-fc2a8307d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313F24-371E-4394-88EA-3AF0DB67E5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64B290-A021-45A4-AC27-B2E12909957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acb83de-9089-48a2-a138-fc2a8307db6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20210622_JCOM_PowerPoint_4_3 (1)</Template>
  <TotalTime>2719</TotalTime>
  <Words>341</Words>
  <Application>Microsoft Office PowerPoint</Application>
  <PresentationFormat>画面に合わせる (4:3)</PresentationFormat>
  <Paragraphs>59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BIZ UDPゴシック</vt:lpstr>
      <vt:lpstr>Meiryo UI</vt:lpstr>
      <vt:lpstr>ＭＳ Ｐゴシック</vt:lpstr>
      <vt:lpstr>メイリオ</vt:lpstr>
      <vt:lpstr>游ゴシック</vt:lpstr>
      <vt:lpstr>Arial</vt:lpstr>
      <vt:lpstr>Wingdings 3</vt:lpstr>
      <vt:lpstr>ファセット</vt:lpstr>
      <vt:lpstr>　　　　　放送枠提供企画</vt:lpstr>
      <vt:lpstr>コミュニティーチャンネルについて</vt:lpstr>
      <vt:lpstr>　　　　　　　　　</vt:lpstr>
      <vt:lpstr>PowerPoint プレゼンテーション</vt:lpstr>
      <vt:lpstr>PowerPoint プレゼンテーション</vt:lpstr>
      <vt:lpstr>　　　　　　　　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Kato, Hiroshi (加藤 寛)</dc:creator>
  <cp:lastModifiedBy>Onodera, Momoka (小野寺 桃花)</cp:lastModifiedBy>
  <cp:revision>75</cp:revision>
  <cp:lastPrinted>2021-11-29T01:19:38Z</cp:lastPrinted>
  <dcterms:created xsi:type="dcterms:W3CDTF">2021-08-27T08:12:28Z</dcterms:created>
  <dcterms:modified xsi:type="dcterms:W3CDTF">2022-07-15T02:19:54Z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0x0101005F79293A1B767E4C86CA8081B995DB11</vt:lpwstr>
  </property>
</Properties>
</file>